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64" r:id="rId3"/>
    <p:sldId id="259" r:id="rId4"/>
    <p:sldId id="260" r:id="rId5"/>
    <p:sldId id="263" r:id="rId6"/>
    <p:sldId id="266" r:id="rId7"/>
    <p:sldId id="267" r:id="rId8"/>
    <p:sldId id="257" r:id="rId9"/>
    <p:sldId id="258" r:id="rId10"/>
    <p:sldId id="284" r:id="rId11"/>
    <p:sldId id="265" r:id="rId12"/>
    <p:sldId id="261" r:id="rId13"/>
    <p:sldId id="262" r:id="rId14"/>
    <p:sldId id="269" r:id="rId15"/>
    <p:sldId id="270" r:id="rId16"/>
    <p:sldId id="271" r:id="rId17"/>
    <p:sldId id="272" r:id="rId18"/>
    <p:sldId id="273" r:id="rId19"/>
    <p:sldId id="274" r:id="rId20"/>
    <p:sldId id="283" r:id="rId21"/>
    <p:sldId id="286" r:id="rId22"/>
    <p:sldId id="275" r:id="rId23"/>
    <p:sldId id="280" r:id="rId24"/>
    <p:sldId id="276" r:id="rId25"/>
    <p:sldId id="277" r:id="rId26"/>
    <p:sldId id="279" r:id="rId27"/>
    <p:sldId id="282" r:id="rId28"/>
    <p:sldId id="281" r:id="rId29"/>
    <p:sldId id="285" r:id="rId30"/>
    <p:sldId id="278" r:id="rId3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 varScale="1">
        <p:scale>
          <a:sx n="68" d="100"/>
          <a:sy n="68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9F95A7A-5F85-4258-932F-D24C07BC3432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929256-C23B-4007-862E-468B7BF80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43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FAB41-2ABA-412F-95AE-7CF6A718C04E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8295B-EB58-4F55-A8FE-78A24D9E9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24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D8295B-EB58-4F55-A8FE-78A24D9E9C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1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AE985536-D7D8-4A30-BD16-017DC8B8A56F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69D4A08-1CA2-47E3-9556-3A2959D93A0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emf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emf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555634"/>
            <a:ext cx="8839200" cy="1470025"/>
          </a:xfrm>
        </p:spPr>
        <p:txBody>
          <a:bodyPr/>
          <a:lstStyle/>
          <a:p>
            <a:r>
              <a:rPr lang="en-US" sz="6600" dirty="0" smtClean="0">
                <a:latin typeface="Palatino Linotype" panose="02040502050505030304" pitchFamily="18" charset="0"/>
              </a:rPr>
              <a:t>Cropland Inventory</a:t>
            </a:r>
            <a:endParaRPr lang="en-US" sz="6600" dirty="0">
              <a:latin typeface="Palatino Linotype" panose="020405020505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0308" y="4267200"/>
            <a:ext cx="6400800" cy="1752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Franklin Gothic Demi" panose="020B0703020102020204" pitchFamily="34" charset="0"/>
              </a:rPr>
              <a:t>Within the </a:t>
            </a:r>
          </a:p>
          <a:p>
            <a:r>
              <a:rPr lang="en-US" sz="3200" dirty="0" smtClean="0">
                <a:latin typeface="Franklin Gothic Demi" panose="020B0703020102020204" pitchFamily="34" charset="0"/>
              </a:rPr>
              <a:t>St. Albans Bay Watershed</a:t>
            </a:r>
            <a:endParaRPr lang="en-US" sz="3200" dirty="0">
              <a:latin typeface="Franklin Gothic Demi" panose="020B0703020102020204" pitchFamily="34" charset="0"/>
            </a:endParaRPr>
          </a:p>
        </p:txBody>
      </p:sp>
      <p:pic>
        <p:nvPicPr>
          <p:cNvPr id="1026" name="Picture 2" descr="C:\Users\maria.burke\Pictures\2015-08-13 001\IMG_02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17" cy="255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994" y="5867400"/>
            <a:ext cx="2876550" cy="81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4703"/>
            <a:ext cx="7620000" cy="8492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Contents of </a:t>
            </a:r>
            <a:br>
              <a:rPr lang="en-US" dirty="0" smtClean="0"/>
            </a:br>
            <a:r>
              <a:rPr lang="en-US" dirty="0" smtClean="0"/>
              <a:t>Nutrient Management Plans (NMPs)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39240"/>
            <a:ext cx="7620000" cy="493776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Current Soil Test Results</a:t>
            </a:r>
          </a:p>
          <a:p>
            <a:r>
              <a:rPr lang="en-US" dirty="0" smtClean="0"/>
              <a:t>Current Manure Analyses</a:t>
            </a:r>
          </a:p>
          <a:p>
            <a:r>
              <a:rPr lang="en-US" dirty="0" smtClean="0"/>
              <a:t>Manure Production Information </a:t>
            </a:r>
            <a:r>
              <a:rPr lang="en-US" sz="1600" dirty="0" smtClean="0"/>
              <a:t>(# of animals, amount of manure, and amount of storage)</a:t>
            </a:r>
          </a:p>
          <a:p>
            <a:r>
              <a:rPr lang="en-US" dirty="0" smtClean="0"/>
              <a:t>6 Different Types of Maps:</a:t>
            </a:r>
          </a:p>
          <a:p>
            <a:pPr lvl="1"/>
            <a:r>
              <a:rPr lang="en-US" sz="1600" dirty="0" smtClean="0"/>
              <a:t>Proximity, Conservation Plan, Nitrate Leaching, Topographic, Environmental Concerns, and Soil type.</a:t>
            </a:r>
          </a:p>
          <a:p>
            <a:r>
              <a:rPr lang="en-US" dirty="0" smtClean="0"/>
              <a:t>RUSLE II Calculations</a:t>
            </a:r>
          </a:p>
          <a:p>
            <a:r>
              <a:rPr lang="en-US" dirty="0" smtClean="0"/>
              <a:t>Crop rotations, cover cropping, and yield goals</a:t>
            </a:r>
          </a:p>
          <a:p>
            <a:r>
              <a:rPr lang="en-US" dirty="0"/>
              <a:t>Environmental factors that affect nutrient transport </a:t>
            </a:r>
            <a:r>
              <a:rPr lang="en-US" sz="1600" dirty="0"/>
              <a:t>(P-Index)</a:t>
            </a:r>
          </a:p>
          <a:p>
            <a:r>
              <a:rPr lang="en-US" dirty="0" smtClean="0"/>
              <a:t>Manure &amp; fertilizer application to each field </a:t>
            </a:r>
            <a:r>
              <a:rPr lang="en-US" sz="1600" dirty="0" smtClean="0"/>
              <a:t>(timing, amount, method)</a:t>
            </a:r>
          </a:p>
          <a:p>
            <a:r>
              <a:rPr lang="en-US" dirty="0" smtClean="0"/>
              <a:t>Recordkeeping</a:t>
            </a:r>
          </a:p>
          <a:p>
            <a:pPr marL="0" lvl="8" indent="0" algn="ctr">
              <a:buNone/>
            </a:pPr>
            <a:r>
              <a:rPr lang="en-US" sz="4800" dirty="0" smtClean="0"/>
              <a:t>=</a:t>
            </a:r>
          </a:p>
          <a:p>
            <a:r>
              <a:rPr lang="en-US" dirty="0" smtClean="0"/>
              <a:t>Field by Field plan for meeting the nutrient needs of the crop while minimizing movement of the nutrients from the field.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7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953206"/>
          </a:xfrm>
        </p:spPr>
        <p:txBody>
          <a:bodyPr/>
          <a:lstStyle/>
          <a:p>
            <a:r>
              <a:rPr lang="en-US" dirty="0" smtClean="0"/>
              <a:t>Fields Inventoried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8589602" cy="480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14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50505" y="1295400"/>
            <a:ext cx="4169095" cy="1219200"/>
          </a:xfrm>
        </p:spPr>
        <p:txBody>
          <a:bodyPr/>
          <a:lstStyle/>
          <a:p>
            <a:r>
              <a:rPr lang="en-US" dirty="0" smtClean="0"/>
              <a:t>All Fields Inventoried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</a:rPr>
              <a:t>50% in Continuous Corn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</a:rPr>
              <a:t>40% in Corn/Hay Rotation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</a:rPr>
              <a:t>12% include Cover Crops in Rotation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152400"/>
            <a:ext cx="8001000" cy="1015552"/>
          </a:xfrm>
        </p:spPr>
        <p:txBody>
          <a:bodyPr/>
          <a:lstStyle/>
          <a:p>
            <a:r>
              <a:rPr lang="en-US" dirty="0" smtClean="0"/>
              <a:t>Crop Rotations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" r="10869"/>
          <a:stretch/>
        </p:blipFill>
        <p:spPr bwMode="auto">
          <a:xfrm>
            <a:off x="4648200" y="2667000"/>
            <a:ext cx="4409720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r="10508"/>
          <a:stretch/>
        </p:blipFill>
        <p:spPr bwMode="auto">
          <a:xfrm>
            <a:off x="98105" y="2667000"/>
            <a:ext cx="439769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Placeholder 1"/>
          <p:cNvSpPr txBox="1">
            <a:spLocks/>
          </p:cNvSpPr>
          <p:nvPr/>
        </p:nvSpPr>
        <p:spPr>
          <a:xfrm>
            <a:off x="4660225" y="1295400"/>
            <a:ext cx="4255175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Jewett Fields Inventoried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</a:rPr>
              <a:t>47% in Continuous Corn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</a:rPr>
              <a:t>41% in Corn/Hay Rotation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</a:rPr>
              <a:t>14% include Cover Crops in Rotation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36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304800"/>
            <a:ext cx="7924799" cy="849297"/>
          </a:xfrm>
        </p:spPr>
        <p:txBody>
          <a:bodyPr/>
          <a:lstStyle/>
          <a:p>
            <a:r>
              <a:rPr lang="en-US" dirty="0" smtClean="0"/>
              <a:t>Rotations Being Followed?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381000" y="6324600"/>
            <a:ext cx="8438952" cy="533400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 smtClean="0"/>
              <a:t>Why is it important to follow recommended field rotations?</a:t>
            </a:r>
            <a:endParaRPr lang="en-US" dirty="0"/>
          </a:p>
        </p:txBody>
      </p:sp>
      <p:sp>
        <p:nvSpPr>
          <p:cNvPr id="10" name="Text Placeholder 1"/>
          <p:cNvSpPr txBox="1">
            <a:spLocks/>
          </p:cNvSpPr>
          <p:nvPr/>
        </p:nvSpPr>
        <p:spPr>
          <a:xfrm>
            <a:off x="152401" y="4514850"/>
            <a:ext cx="4495799" cy="17335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Not Being Followed: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</a:rPr>
              <a:t>20% </a:t>
            </a:r>
            <a:r>
              <a:rPr lang="en-US" sz="1200" dirty="0"/>
              <a:t>R</a:t>
            </a:r>
            <a:r>
              <a:rPr lang="en-US" sz="1200" dirty="0" smtClean="0"/>
              <a:t>ecommended: Corn </a:t>
            </a:r>
            <a:r>
              <a:rPr lang="en-US" sz="1200" dirty="0"/>
              <a:t>S</a:t>
            </a:r>
            <a:r>
              <a:rPr lang="en-US" sz="1200" dirty="0" smtClean="0"/>
              <a:t>ilage</a:t>
            </a:r>
          </a:p>
          <a:p>
            <a:pPr lvl="1"/>
            <a:r>
              <a:rPr lang="en-US" sz="1200" dirty="0"/>
              <a:t> </a:t>
            </a:r>
            <a:r>
              <a:rPr lang="en-US" sz="1200" dirty="0" smtClean="0"/>
              <a:t>  Actual: Alfalfa/grass, grass, or reseeding</a:t>
            </a:r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</a:rPr>
              <a:t>17% </a:t>
            </a:r>
            <a:r>
              <a:rPr lang="en-US" sz="1200" dirty="0"/>
              <a:t>R</a:t>
            </a:r>
            <a:r>
              <a:rPr lang="en-US" sz="1200" dirty="0" smtClean="0"/>
              <a:t>ecommended: Alfalfa/grass, grass, or reseeding</a:t>
            </a:r>
          </a:p>
          <a:p>
            <a:pPr lvl="1"/>
            <a:r>
              <a:rPr lang="en-US" sz="1200" dirty="0"/>
              <a:t> </a:t>
            </a:r>
            <a:r>
              <a:rPr lang="en-US" sz="1200" dirty="0" smtClean="0"/>
              <a:t> </a:t>
            </a:r>
            <a:r>
              <a:rPr lang="en-US" sz="1200" dirty="0"/>
              <a:t>A</a:t>
            </a:r>
            <a:r>
              <a:rPr lang="en-US" sz="1200" dirty="0" smtClean="0"/>
              <a:t>ctual: Corn </a:t>
            </a:r>
            <a:r>
              <a:rPr lang="en-US" sz="1200" dirty="0"/>
              <a:t>S</a:t>
            </a:r>
            <a:r>
              <a:rPr lang="en-US" sz="1200" dirty="0" smtClean="0"/>
              <a:t>ilage</a:t>
            </a:r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</a:rPr>
              <a:t>13% </a:t>
            </a:r>
            <a:r>
              <a:rPr lang="en-US" sz="1200" dirty="0" smtClean="0"/>
              <a:t>Recommended: Corn Silage/Hay Rotation</a:t>
            </a:r>
          </a:p>
          <a:p>
            <a:pPr lvl="1"/>
            <a:r>
              <a:rPr lang="en-US" sz="1200" dirty="0"/>
              <a:t> </a:t>
            </a:r>
            <a:r>
              <a:rPr lang="en-US" sz="1200" dirty="0" smtClean="0"/>
              <a:t> </a:t>
            </a:r>
            <a:r>
              <a:rPr lang="en-US" sz="1200" dirty="0"/>
              <a:t>A</a:t>
            </a:r>
            <a:r>
              <a:rPr lang="en-US" sz="1200" dirty="0" smtClean="0"/>
              <a:t>ctual: Continuous Corn Rotation</a:t>
            </a:r>
          </a:p>
        </p:txBody>
      </p:sp>
      <p:sp>
        <p:nvSpPr>
          <p:cNvPr id="13" name="Text Placeholder 1"/>
          <p:cNvSpPr txBox="1">
            <a:spLocks/>
          </p:cNvSpPr>
          <p:nvPr/>
        </p:nvSpPr>
        <p:spPr>
          <a:xfrm>
            <a:off x="4648201" y="4514850"/>
            <a:ext cx="4495799" cy="17335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Not Being Followed: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</a:rPr>
              <a:t>25% </a:t>
            </a:r>
            <a:r>
              <a:rPr lang="en-US" sz="1200" dirty="0"/>
              <a:t>R</a:t>
            </a:r>
            <a:r>
              <a:rPr lang="en-US" sz="1200" dirty="0" smtClean="0"/>
              <a:t>ecommended: Corn </a:t>
            </a:r>
            <a:r>
              <a:rPr lang="en-US" sz="1200" dirty="0"/>
              <a:t>S</a:t>
            </a:r>
            <a:r>
              <a:rPr lang="en-US" sz="1200" dirty="0" smtClean="0"/>
              <a:t>ilage</a:t>
            </a:r>
          </a:p>
          <a:p>
            <a:pPr lvl="1"/>
            <a:r>
              <a:rPr lang="en-US" sz="1200" dirty="0"/>
              <a:t> </a:t>
            </a:r>
            <a:r>
              <a:rPr lang="en-US" sz="1200" dirty="0" smtClean="0"/>
              <a:t>  Actual: Alfalfa/grass, grass, or reseeding</a:t>
            </a:r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</a:rPr>
              <a:t>19% </a:t>
            </a:r>
            <a:r>
              <a:rPr lang="en-US" sz="1200" dirty="0"/>
              <a:t>R</a:t>
            </a:r>
            <a:r>
              <a:rPr lang="en-US" sz="1200" dirty="0" smtClean="0"/>
              <a:t>ecommended: Alfalfa/grass, grass, or reseeding</a:t>
            </a:r>
          </a:p>
          <a:p>
            <a:pPr lvl="1"/>
            <a:r>
              <a:rPr lang="en-US" sz="1200" dirty="0"/>
              <a:t> </a:t>
            </a:r>
            <a:r>
              <a:rPr lang="en-US" sz="1200" dirty="0" smtClean="0"/>
              <a:t> </a:t>
            </a:r>
            <a:r>
              <a:rPr lang="en-US" sz="1200" dirty="0"/>
              <a:t>A</a:t>
            </a:r>
            <a:r>
              <a:rPr lang="en-US" sz="1200" dirty="0" smtClean="0"/>
              <a:t>ctual: Corn </a:t>
            </a:r>
            <a:r>
              <a:rPr lang="en-US" sz="1200" dirty="0"/>
              <a:t>S</a:t>
            </a:r>
            <a:r>
              <a:rPr lang="en-US" sz="1200" dirty="0" smtClean="0"/>
              <a:t>ilage</a:t>
            </a:r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</a:rPr>
              <a:t>15% </a:t>
            </a:r>
            <a:r>
              <a:rPr lang="en-US" sz="1200" dirty="0" smtClean="0"/>
              <a:t>Recommended: Corn Silage/Hay Rotation</a:t>
            </a:r>
          </a:p>
          <a:p>
            <a:pPr lvl="1"/>
            <a:r>
              <a:rPr lang="en-US" sz="1200" dirty="0"/>
              <a:t> </a:t>
            </a:r>
            <a:r>
              <a:rPr lang="en-US" sz="1200" dirty="0" smtClean="0"/>
              <a:t> </a:t>
            </a:r>
            <a:r>
              <a:rPr lang="en-US" sz="1200" dirty="0"/>
              <a:t>A</a:t>
            </a:r>
            <a:r>
              <a:rPr lang="en-US" sz="1200" dirty="0" smtClean="0"/>
              <a:t>ctual: Continuous Corn Rotation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2" r="21798"/>
          <a:stretch/>
        </p:blipFill>
        <p:spPr bwMode="auto">
          <a:xfrm>
            <a:off x="228601" y="1193224"/>
            <a:ext cx="3505199" cy="337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4" r="11068"/>
          <a:stretch/>
        </p:blipFill>
        <p:spPr bwMode="auto">
          <a:xfrm>
            <a:off x="4419600" y="1193224"/>
            <a:ext cx="4050591" cy="337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9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849297"/>
          </a:xfrm>
        </p:spPr>
        <p:txBody>
          <a:bodyPr/>
          <a:lstStyle/>
          <a:p>
            <a:r>
              <a:rPr lang="en-US" dirty="0" smtClean="0"/>
              <a:t>Crop Yields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5132386"/>
            <a:ext cx="3566160" cy="1204405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What could be beneficial about having actual yields above predicted yields?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681728" y="5132387"/>
            <a:ext cx="3566160" cy="1206500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What could be negative about having actual yields below predicted yields?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64"/>
          <a:stretch/>
        </p:blipFill>
        <p:spPr bwMode="auto">
          <a:xfrm>
            <a:off x="37163" y="1524000"/>
            <a:ext cx="4398818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0"/>
          <a:stretch/>
        </p:blipFill>
        <p:spPr bwMode="auto">
          <a:xfrm>
            <a:off x="4380562" y="1503218"/>
            <a:ext cx="4763438" cy="362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00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7315200" cy="6414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Soil Test Completion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0"/>
          <a:stretch/>
        </p:blipFill>
        <p:spPr bwMode="auto">
          <a:xfrm>
            <a:off x="848513" y="2092036"/>
            <a:ext cx="7309161" cy="382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81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25388"/>
            <a:ext cx="7315200" cy="7176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Phosphorus Levels in Soil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b="42812"/>
          <a:stretch/>
        </p:blipFill>
        <p:spPr bwMode="auto">
          <a:xfrm>
            <a:off x="3115541" y="5426838"/>
            <a:ext cx="2912918" cy="103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4" r="7106"/>
          <a:stretch/>
        </p:blipFill>
        <p:spPr bwMode="auto">
          <a:xfrm>
            <a:off x="838200" y="1295400"/>
            <a:ext cx="3533854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5" r="13268"/>
          <a:stretch/>
        </p:blipFill>
        <p:spPr bwMode="auto">
          <a:xfrm>
            <a:off x="4724401" y="1316183"/>
            <a:ext cx="3672886" cy="325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91"/>
          <a:stretch/>
        </p:blipFill>
        <p:spPr bwMode="auto">
          <a:xfrm>
            <a:off x="1409700" y="4648200"/>
            <a:ext cx="6324600" cy="68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3397892" y="6324600"/>
            <a:ext cx="2348216" cy="393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Optimum range: 4.1 – 7 ppm 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4191000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n = 288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67600" y="4191000"/>
            <a:ext cx="822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n = 126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67146" y="1057855"/>
            <a:ext cx="3364992" cy="621792"/>
          </a:xfrm>
        </p:spPr>
        <p:txBody>
          <a:bodyPr/>
          <a:lstStyle/>
          <a:p>
            <a:r>
              <a:rPr lang="en-US" dirty="0" smtClean="0"/>
              <a:t>pH Levels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4474009" y="1054608"/>
            <a:ext cx="3362062" cy="621792"/>
          </a:xfrm>
        </p:spPr>
        <p:txBody>
          <a:bodyPr/>
          <a:lstStyle/>
          <a:p>
            <a:r>
              <a:rPr lang="en-US" dirty="0" smtClean="0"/>
              <a:t>Potassium Levels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0121" y="20782"/>
            <a:ext cx="7315200" cy="1154097"/>
          </a:xfrm>
        </p:spPr>
        <p:txBody>
          <a:bodyPr/>
          <a:lstStyle/>
          <a:p>
            <a:r>
              <a:rPr lang="en-US" dirty="0" smtClean="0"/>
              <a:t>Soil Test Statistics </a:t>
            </a:r>
            <a:r>
              <a:rPr lang="en-US" sz="2000" dirty="0" smtClean="0"/>
              <a:t>(n = 288)</a:t>
            </a:r>
            <a:endParaRPr lang="en-US" sz="20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9" t="35948" r="8760" b="4796"/>
          <a:stretch/>
        </p:blipFill>
        <p:spPr bwMode="auto">
          <a:xfrm>
            <a:off x="4572000" y="1755848"/>
            <a:ext cx="3298916" cy="1977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2" t="35129" r="7593" b="3992"/>
          <a:stretch/>
        </p:blipFill>
        <p:spPr bwMode="auto">
          <a:xfrm>
            <a:off x="456648" y="4575227"/>
            <a:ext cx="3303417" cy="197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7" t="33834" r="7919" b="4419"/>
          <a:stretch/>
        </p:blipFill>
        <p:spPr bwMode="auto">
          <a:xfrm>
            <a:off x="4616419" y="4572000"/>
            <a:ext cx="3269412" cy="197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"/>
          <p:cNvSpPr txBox="1">
            <a:spLocks/>
          </p:cNvSpPr>
          <p:nvPr/>
        </p:nvSpPr>
        <p:spPr>
          <a:xfrm>
            <a:off x="367146" y="4114800"/>
            <a:ext cx="3364992" cy="4353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Aluminum Levels</a:t>
            </a:r>
            <a:endParaRPr lang="en-US" dirty="0"/>
          </a:p>
        </p:txBody>
      </p:sp>
      <p:sp>
        <p:nvSpPr>
          <p:cNvPr id="13" name="Text Placeholder 1"/>
          <p:cNvSpPr txBox="1">
            <a:spLocks/>
          </p:cNvSpPr>
          <p:nvPr/>
        </p:nvSpPr>
        <p:spPr>
          <a:xfrm>
            <a:off x="4520838" y="4132060"/>
            <a:ext cx="3364992" cy="4399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% Organic Matter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4" t="36581" r="8158" b="4970"/>
          <a:stretch/>
        </p:blipFill>
        <p:spPr bwMode="auto">
          <a:xfrm>
            <a:off x="457200" y="1755848"/>
            <a:ext cx="3183726" cy="1977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2"/>
          <p:cNvSpPr txBox="1">
            <a:spLocks/>
          </p:cNvSpPr>
          <p:nvPr/>
        </p:nvSpPr>
        <p:spPr>
          <a:xfrm>
            <a:off x="4474009" y="3657600"/>
            <a:ext cx="3782032" cy="393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Optimum range: 101-130 ppm 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381000" y="3657600"/>
            <a:ext cx="3782032" cy="393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Optimum range for corn or hay : 6.0 – 7.0  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2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0"/>
            <a:ext cx="7315200" cy="1154097"/>
          </a:xfrm>
        </p:spPr>
        <p:txBody>
          <a:bodyPr/>
          <a:lstStyle/>
          <a:p>
            <a:r>
              <a:rPr lang="en-US" dirty="0" smtClean="0"/>
              <a:t>P Index Levels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228600" y="1066800"/>
            <a:ext cx="8686800" cy="1054246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P Index (aka Phosphorus Index) is a risk </a:t>
            </a:r>
            <a:r>
              <a:rPr lang="en-US" dirty="0"/>
              <a:t>assessment tool to quantify the potential for phosphorus runoff from a field. The </a:t>
            </a:r>
            <a:r>
              <a:rPr lang="en-US" b="1" dirty="0"/>
              <a:t>P Index</a:t>
            </a:r>
            <a:r>
              <a:rPr lang="en-US" dirty="0"/>
              <a:t> helps to target critical source areas of potential </a:t>
            </a:r>
            <a:r>
              <a:rPr lang="en-US" b="1" dirty="0"/>
              <a:t>P</a:t>
            </a:r>
            <a:r>
              <a:rPr lang="en-US" dirty="0"/>
              <a:t> loss for greater management attention.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3" t="30569" r="8326" b="4183"/>
          <a:stretch/>
        </p:blipFill>
        <p:spPr bwMode="auto">
          <a:xfrm>
            <a:off x="3105048" y="4800600"/>
            <a:ext cx="293390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49707" y="2121045"/>
            <a:ext cx="9044587" cy="2612389"/>
            <a:chOff x="76200" y="2121045"/>
            <a:chExt cx="9044587" cy="2612389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02" t="2341" r="8297" b="4740"/>
            <a:stretch/>
          </p:blipFill>
          <p:spPr bwMode="auto">
            <a:xfrm>
              <a:off x="5257799" y="2133600"/>
              <a:ext cx="3862988" cy="25998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06" t="1946" r="10909" b="1951"/>
            <a:stretch/>
          </p:blipFill>
          <p:spPr bwMode="auto">
            <a:xfrm>
              <a:off x="76200" y="2121045"/>
              <a:ext cx="3603337" cy="261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839" t="26355" r="1591" b="10150"/>
            <a:stretch/>
          </p:blipFill>
          <p:spPr bwMode="auto">
            <a:xfrm>
              <a:off x="3679538" y="2121045"/>
              <a:ext cx="1578262" cy="2612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802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28600" y="1676400"/>
            <a:ext cx="3364992" cy="621792"/>
          </a:xfrm>
        </p:spPr>
        <p:txBody>
          <a:bodyPr/>
          <a:lstStyle/>
          <a:p>
            <a:r>
              <a:rPr lang="en-US" dirty="0" smtClean="0"/>
              <a:t>All Fields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4648200" y="1676400"/>
            <a:ext cx="3362062" cy="621792"/>
          </a:xfrm>
        </p:spPr>
        <p:txBody>
          <a:bodyPr/>
          <a:lstStyle/>
          <a:p>
            <a:r>
              <a:rPr lang="en-US" dirty="0" smtClean="0"/>
              <a:t>Jewett Fields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457200"/>
            <a:ext cx="8229600" cy="115409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High and Very High Phosphorus Levels Verse P-Index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2298192"/>
            <a:ext cx="4419600" cy="2601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2298192"/>
            <a:ext cx="4343399" cy="261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631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2895600" cy="925497"/>
          </a:xfrm>
        </p:spPr>
        <p:txBody>
          <a:bodyPr/>
          <a:lstStyle/>
          <a:p>
            <a:r>
              <a:rPr lang="en-US" dirty="0" smtClean="0"/>
              <a:t>Study Area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18247"/>
            <a:ext cx="4876800" cy="6311153"/>
          </a:xfrm>
        </p:spPr>
      </p:pic>
    </p:spTree>
    <p:extLst>
      <p:ext uri="{BB962C8B-B14F-4D97-AF65-F5344CB8AC3E}">
        <p14:creationId xmlns:p14="http://schemas.microsoft.com/office/powerpoint/2010/main" val="153727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52400" y="1219200"/>
            <a:ext cx="3048000" cy="393192"/>
          </a:xfrm>
        </p:spPr>
        <p:txBody>
          <a:bodyPr/>
          <a:lstStyle/>
          <a:p>
            <a:r>
              <a:rPr lang="en-US" dirty="0" smtClean="0"/>
              <a:t>Total 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72400" cy="868347"/>
          </a:xfrm>
        </p:spPr>
        <p:txBody>
          <a:bodyPr/>
          <a:lstStyle/>
          <a:p>
            <a:r>
              <a:rPr lang="en-US" dirty="0" smtClean="0"/>
              <a:t>Manure Samples </a:t>
            </a:r>
            <a:r>
              <a:rPr lang="en-US" sz="1800" dirty="0" smtClean="0"/>
              <a:t>(n = 13)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0" t="33990" r="9465" b="4563"/>
          <a:stretch/>
        </p:blipFill>
        <p:spPr bwMode="auto">
          <a:xfrm>
            <a:off x="228600" y="1679378"/>
            <a:ext cx="2819400" cy="174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1"/>
          <p:cNvSpPr txBox="1">
            <a:spLocks/>
          </p:cNvSpPr>
          <p:nvPr/>
        </p:nvSpPr>
        <p:spPr>
          <a:xfrm>
            <a:off x="3124200" y="1209675"/>
            <a:ext cx="3048000" cy="393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Ammonia (NH</a:t>
            </a:r>
            <a:r>
              <a:rPr lang="en-US" baseline="-25000" dirty="0" smtClean="0"/>
              <a:t>4</a:t>
            </a:r>
            <a:r>
              <a:rPr lang="en-US" dirty="0" smtClean="0"/>
              <a:t> – N)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33713" r="8922" b="4362"/>
          <a:stretch/>
        </p:blipFill>
        <p:spPr bwMode="auto">
          <a:xfrm>
            <a:off x="3170854" y="1679378"/>
            <a:ext cx="2847432" cy="174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1"/>
          <p:cNvSpPr>
            <a:spLocks noGrp="1"/>
          </p:cNvSpPr>
          <p:nvPr>
            <p:ph type="body" idx="1"/>
          </p:nvPr>
        </p:nvSpPr>
        <p:spPr>
          <a:xfrm>
            <a:off x="6096000" y="1219200"/>
            <a:ext cx="3048000" cy="393192"/>
          </a:xfrm>
        </p:spPr>
        <p:txBody>
          <a:bodyPr/>
          <a:lstStyle/>
          <a:p>
            <a:r>
              <a:rPr lang="en-US" dirty="0" smtClean="0"/>
              <a:t>Phosphate (P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5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6" t="33713" r="8922" b="4549"/>
          <a:stretch/>
        </p:blipFill>
        <p:spPr bwMode="auto">
          <a:xfrm>
            <a:off x="6171232" y="1691570"/>
            <a:ext cx="2820368" cy="173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"/>
          <p:cNvSpPr>
            <a:spLocks noGrp="1"/>
          </p:cNvSpPr>
          <p:nvPr>
            <p:ph type="body" idx="1"/>
          </p:nvPr>
        </p:nvSpPr>
        <p:spPr>
          <a:xfrm>
            <a:off x="912113" y="3830107"/>
            <a:ext cx="3048000" cy="393192"/>
          </a:xfrm>
        </p:spPr>
        <p:txBody>
          <a:bodyPr/>
          <a:lstStyle/>
          <a:p>
            <a:r>
              <a:rPr lang="en-US" dirty="0" smtClean="0"/>
              <a:t>Potassium (K</a:t>
            </a:r>
            <a:r>
              <a:rPr lang="en-US" baseline="-25000" dirty="0" smtClean="0"/>
              <a:t>2</a:t>
            </a:r>
            <a:r>
              <a:rPr lang="en-US" dirty="0" smtClean="0"/>
              <a:t>O)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3" t="33562" r="8466" b="4923"/>
          <a:stretch/>
        </p:blipFill>
        <p:spPr bwMode="auto">
          <a:xfrm>
            <a:off x="988313" y="4223300"/>
            <a:ext cx="3204726" cy="194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8" t="32963" r="8619" b="4362"/>
          <a:stretch/>
        </p:blipFill>
        <p:spPr bwMode="auto">
          <a:xfrm>
            <a:off x="5183640" y="4223300"/>
            <a:ext cx="3122160" cy="194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1"/>
          <p:cNvSpPr>
            <a:spLocks noGrp="1"/>
          </p:cNvSpPr>
          <p:nvPr>
            <p:ph type="body" idx="1"/>
          </p:nvPr>
        </p:nvSpPr>
        <p:spPr>
          <a:xfrm>
            <a:off x="5107439" y="3830108"/>
            <a:ext cx="3048000" cy="393192"/>
          </a:xfrm>
        </p:spPr>
        <p:txBody>
          <a:bodyPr/>
          <a:lstStyle/>
          <a:p>
            <a:r>
              <a:rPr lang="en-US" dirty="0" smtClean="0"/>
              <a:t>Total Solids (%)</a:t>
            </a:r>
            <a:endParaRPr lang="en-US" dirty="0"/>
          </a:p>
        </p:txBody>
      </p:sp>
      <p:sp>
        <p:nvSpPr>
          <p:cNvPr id="17" name="Text Placeholder 1"/>
          <p:cNvSpPr>
            <a:spLocks noGrp="1"/>
          </p:cNvSpPr>
          <p:nvPr>
            <p:ph type="body" idx="1"/>
          </p:nvPr>
        </p:nvSpPr>
        <p:spPr>
          <a:xfrm>
            <a:off x="76200" y="3352800"/>
            <a:ext cx="3151804" cy="393192"/>
          </a:xfrm>
        </p:spPr>
        <p:txBody>
          <a:bodyPr/>
          <a:lstStyle/>
          <a:p>
            <a:r>
              <a:rPr lang="en-US" sz="1400" b="0" dirty="0" smtClean="0">
                <a:solidFill>
                  <a:schemeClr val="tx1"/>
                </a:solidFill>
              </a:rPr>
              <a:t> UVM “Book Value”: 25 lbs./1000 gal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8" name="Text Placeholder 1"/>
          <p:cNvSpPr>
            <a:spLocks noGrp="1"/>
          </p:cNvSpPr>
          <p:nvPr>
            <p:ph type="body" idx="1"/>
          </p:nvPr>
        </p:nvSpPr>
        <p:spPr>
          <a:xfrm>
            <a:off x="3170854" y="3352800"/>
            <a:ext cx="2847432" cy="393192"/>
          </a:xfrm>
        </p:spPr>
        <p:txBody>
          <a:bodyPr/>
          <a:lstStyle/>
          <a:p>
            <a:pPr algn="ctr"/>
            <a:r>
              <a:rPr lang="en-US" sz="1400" b="0" dirty="0" smtClean="0">
                <a:solidFill>
                  <a:schemeClr val="tx1"/>
                </a:solidFill>
              </a:rPr>
              <a:t>12 lbs./1000 gal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9" name="Text Placeholder 1"/>
          <p:cNvSpPr>
            <a:spLocks noGrp="1"/>
          </p:cNvSpPr>
          <p:nvPr>
            <p:ph type="body" idx="1"/>
          </p:nvPr>
        </p:nvSpPr>
        <p:spPr>
          <a:xfrm>
            <a:off x="6172200" y="3352800"/>
            <a:ext cx="2819400" cy="393192"/>
          </a:xfrm>
        </p:spPr>
        <p:txBody>
          <a:bodyPr/>
          <a:lstStyle/>
          <a:p>
            <a:pPr algn="ctr"/>
            <a:r>
              <a:rPr lang="en-US" sz="1400" b="0" dirty="0">
                <a:solidFill>
                  <a:schemeClr val="tx1"/>
                </a:solidFill>
              </a:rPr>
              <a:t>8</a:t>
            </a:r>
            <a:r>
              <a:rPr lang="en-US" sz="1400" b="0" dirty="0" smtClean="0">
                <a:solidFill>
                  <a:schemeClr val="tx1"/>
                </a:solidFill>
              </a:rPr>
              <a:t> lbs./1000 gal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20" name="Text Placeholder 1"/>
          <p:cNvSpPr>
            <a:spLocks noGrp="1"/>
          </p:cNvSpPr>
          <p:nvPr>
            <p:ph type="body" idx="1"/>
          </p:nvPr>
        </p:nvSpPr>
        <p:spPr>
          <a:xfrm>
            <a:off x="988313" y="6096000"/>
            <a:ext cx="3204726" cy="393192"/>
          </a:xfrm>
        </p:spPr>
        <p:txBody>
          <a:bodyPr/>
          <a:lstStyle/>
          <a:p>
            <a:pPr algn="ctr"/>
            <a:r>
              <a:rPr lang="en-US" sz="1400" b="0" dirty="0" smtClean="0">
                <a:solidFill>
                  <a:schemeClr val="tx1"/>
                </a:solidFill>
              </a:rPr>
              <a:t>20 lbs./1000 gal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>
            <a:spLocks noGrp="1"/>
          </p:cNvSpPr>
          <p:nvPr>
            <p:ph type="body" idx="1"/>
          </p:nvPr>
        </p:nvSpPr>
        <p:spPr>
          <a:xfrm>
            <a:off x="5183640" y="6096000"/>
            <a:ext cx="3122160" cy="393192"/>
          </a:xfrm>
        </p:spPr>
        <p:txBody>
          <a:bodyPr/>
          <a:lstStyle/>
          <a:p>
            <a:pPr algn="ctr"/>
            <a:r>
              <a:rPr lang="en-US" sz="1400" b="0" dirty="0">
                <a:solidFill>
                  <a:schemeClr val="tx1"/>
                </a:solidFill>
              </a:rPr>
              <a:t>7</a:t>
            </a:r>
            <a:r>
              <a:rPr lang="en-US" sz="1400" b="0" dirty="0" smtClean="0">
                <a:solidFill>
                  <a:schemeClr val="tx1"/>
                </a:solidFill>
              </a:rPr>
              <a:t> %</a:t>
            </a:r>
            <a:endParaRPr lang="en-US" sz="1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20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773097"/>
          </a:xfrm>
        </p:spPr>
        <p:txBody>
          <a:bodyPr/>
          <a:lstStyle/>
          <a:p>
            <a:r>
              <a:rPr lang="en-US" dirty="0" smtClean="0"/>
              <a:t>Manure Records Kept in 2014?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066800" y="1752600"/>
            <a:ext cx="7010400" cy="3124200"/>
            <a:chOff x="1143000" y="1752600"/>
            <a:chExt cx="7010400" cy="3124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31" r="24686" b="14984"/>
            <a:stretch/>
          </p:blipFill>
          <p:spPr bwMode="auto">
            <a:xfrm>
              <a:off x="1143000" y="1752600"/>
              <a:ext cx="3252367" cy="312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99" r="21659" b="10733"/>
            <a:stretch/>
          </p:blipFill>
          <p:spPr bwMode="auto">
            <a:xfrm>
              <a:off x="4812452" y="1752600"/>
              <a:ext cx="3340948" cy="312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89"/>
          <a:stretch/>
        </p:blipFill>
        <p:spPr bwMode="auto">
          <a:xfrm>
            <a:off x="1614247" y="5029200"/>
            <a:ext cx="5915506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53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20291" y="1905000"/>
            <a:ext cx="2030982" cy="393192"/>
          </a:xfrm>
        </p:spPr>
        <p:txBody>
          <a:bodyPr/>
          <a:lstStyle/>
          <a:p>
            <a:r>
              <a:rPr lang="en-US" dirty="0" smtClean="0"/>
              <a:t>Recommended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5715000" y="1905000"/>
            <a:ext cx="2514600" cy="393192"/>
          </a:xfrm>
        </p:spPr>
        <p:txBody>
          <a:bodyPr/>
          <a:lstStyle/>
          <a:p>
            <a:pPr algn="ctr"/>
            <a:r>
              <a:rPr lang="en-US" dirty="0" smtClean="0"/>
              <a:t>Actual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446103"/>
            <a:ext cx="7315200" cy="773097"/>
          </a:xfrm>
        </p:spPr>
        <p:txBody>
          <a:bodyPr/>
          <a:lstStyle/>
          <a:p>
            <a:r>
              <a:rPr lang="en-US" dirty="0" smtClean="0"/>
              <a:t>Manure Spreading on Fields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362201"/>
            <a:ext cx="4283840" cy="335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64" y="2366555"/>
            <a:ext cx="4472436" cy="334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66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620000" cy="793812"/>
          </a:xfrm>
        </p:spPr>
        <p:txBody>
          <a:bodyPr/>
          <a:lstStyle/>
          <a:p>
            <a:r>
              <a:rPr lang="en-US" dirty="0" smtClean="0"/>
              <a:t>Manure Spreading Season</a:t>
            </a:r>
            <a:endParaRPr lang="en-US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996396" cy="490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47963"/>
            <a:ext cx="3657600" cy="20858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81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620000" cy="11540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 Actual Manure Application Rates Match Recommended Manure Application Rates?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7300914" cy="439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45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Hay verse Corn Silage Applications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1200"/>
            <a:ext cx="8104638" cy="4583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2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2303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Type of Rotation Having High or Excessive Phosphorus Levels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43" y="1828800"/>
            <a:ext cx="7271557" cy="462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533400"/>
            <a:ext cx="8001000" cy="11540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High or Excessive Phosphorus Levels Related to Manure Spreading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16100"/>
            <a:ext cx="8419625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21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90600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en-US" dirty="0"/>
              <a:t>High or Excessive Phosphorus </a:t>
            </a:r>
            <a:r>
              <a:rPr lang="en-US" dirty="0" smtClean="0"/>
              <a:t>Levels Related to Manure Spreading Seasons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09800"/>
            <a:ext cx="7315200" cy="442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27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1001" y="1828800"/>
            <a:ext cx="3886200" cy="621792"/>
          </a:xfrm>
        </p:spPr>
        <p:txBody>
          <a:bodyPr/>
          <a:lstStyle/>
          <a:p>
            <a:pPr algn="ctr"/>
            <a:r>
              <a:rPr lang="en-US" dirty="0" smtClean="0"/>
              <a:t>VAAFM’s NMP </a:t>
            </a:r>
          </a:p>
          <a:p>
            <a:pPr algn="ctr"/>
            <a:r>
              <a:rPr lang="en-US" dirty="0" smtClean="0"/>
              <a:t>Cost-Share Program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199" y="1816608"/>
            <a:ext cx="4162425" cy="621792"/>
          </a:xfrm>
        </p:spPr>
        <p:txBody>
          <a:bodyPr/>
          <a:lstStyle/>
          <a:p>
            <a:pPr algn="ctr"/>
            <a:r>
              <a:rPr lang="en-US" dirty="0" smtClean="0"/>
              <a:t>NRCS’s Cost-Share </a:t>
            </a:r>
          </a:p>
          <a:p>
            <a:pPr algn="ctr"/>
            <a:r>
              <a:rPr lang="en-US" dirty="0" smtClean="0"/>
              <a:t>CAP Programs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81000"/>
            <a:ext cx="7772399" cy="793812"/>
          </a:xfrm>
        </p:spPr>
        <p:txBody>
          <a:bodyPr>
            <a:normAutofit/>
          </a:bodyPr>
          <a:lstStyle/>
          <a:p>
            <a:r>
              <a:rPr lang="en-US" dirty="0" smtClean="0"/>
              <a:t>Payments Connected to NMPs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610100" y="3733800"/>
            <a:ext cx="4200525" cy="4572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1400" dirty="0" smtClean="0"/>
              <a:t>Rate = $19.01/acre</a:t>
            </a:r>
            <a:endParaRPr lang="en-US" sz="1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514600"/>
            <a:ext cx="3886199" cy="307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2505075"/>
            <a:ext cx="42100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4333875"/>
            <a:ext cx="42100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6"/>
          <p:cNvSpPr txBox="1">
            <a:spLocks/>
          </p:cNvSpPr>
          <p:nvPr/>
        </p:nvSpPr>
        <p:spPr>
          <a:xfrm>
            <a:off x="4610100" y="5562600"/>
            <a:ext cx="4200525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Wingdings" charset="2"/>
              <a:buNone/>
            </a:pPr>
            <a:r>
              <a:rPr lang="en-US" sz="1400" dirty="0" smtClean="0"/>
              <a:t>Rate = $4.95/acre</a:t>
            </a:r>
            <a:endParaRPr lang="en-US" sz="1400" dirty="0"/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361951" y="5562600"/>
            <a:ext cx="3905249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Wingdings" charset="2"/>
              <a:buNone/>
            </a:pPr>
            <a:r>
              <a:rPr lang="en-US" sz="1400" dirty="0" smtClean="0"/>
              <a:t>Rate = $5.05/acre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8377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81062" y="1312374"/>
            <a:ext cx="7310437" cy="4063775"/>
            <a:chOff x="881062" y="1312374"/>
            <a:chExt cx="7310437" cy="406377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062" y="1312374"/>
              <a:ext cx="7310437" cy="4063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Oval 2"/>
            <p:cNvSpPr/>
            <p:nvPr/>
          </p:nvSpPr>
          <p:spPr>
            <a:xfrm>
              <a:off x="6096000" y="2514600"/>
              <a:ext cx="304800" cy="152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3124200" cy="838200"/>
          </a:xfrm>
        </p:spPr>
        <p:txBody>
          <a:bodyPr>
            <a:noAutofit/>
          </a:bodyPr>
          <a:lstStyle/>
          <a:p>
            <a:r>
              <a:rPr lang="en-US" sz="5400" dirty="0" smtClean="0"/>
              <a:t>Why?</a:t>
            </a:r>
            <a:endParaRPr lang="en-US" sz="5400" dirty="0"/>
          </a:p>
        </p:txBody>
      </p:sp>
      <p:grpSp>
        <p:nvGrpSpPr>
          <p:cNvPr id="9" name="Group 8"/>
          <p:cNvGrpSpPr/>
          <p:nvPr/>
        </p:nvGrpSpPr>
        <p:grpSpPr>
          <a:xfrm>
            <a:off x="-76200" y="1069031"/>
            <a:ext cx="4761744" cy="4537111"/>
            <a:chOff x="-76200" y="1069031"/>
            <a:chExt cx="4761744" cy="453711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200" y="1069031"/>
              <a:ext cx="4761744" cy="4537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Oval 6"/>
            <p:cNvSpPr/>
            <p:nvPr/>
          </p:nvSpPr>
          <p:spPr>
            <a:xfrm>
              <a:off x="838200" y="2057400"/>
              <a:ext cx="778321" cy="1905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044" y="260206"/>
            <a:ext cx="4670839" cy="311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47700"/>
            <a:ext cx="2989400" cy="3987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524000" y="2514600"/>
            <a:ext cx="6629399" cy="4038600"/>
            <a:chOff x="304801" y="3124200"/>
            <a:chExt cx="5459795" cy="31242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999" y="3124200"/>
              <a:ext cx="5383597" cy="312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304801" y="5018314"/>
              <a:ext cx="1752600" cy="3048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2999" y="5018314"/>
              <a:ext cx="7898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5808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can YOU do to help reduce phosphorus on YOUR farm fields?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5523761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75" y="2413000"/>
            <a:ext cx="2994025" cy="398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45175" y="3175000"/>
            <a:ext cx="2994025" cy="138499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Farmers  in Jewett Work Together to Reduce Phosphorus Levels</a:t>
            </a:r>
            <a:endParaRPr lang="en-US" sz="2100" b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48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315200" cy="773097"/>
          </a:xfrm>
        </p:spPr>
        <p:txBody>
          <a:bodyPr/>
          <a:lstStyle/>
          <a:p>
            <a:r>
              <a:rPr lang="en-US" dirty="0" smtClean="0"/>
              <a:t>What Data was Collected?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1"/>
            <a:ext cx="7467600" cy="5013960"/>
          </a:xfrm>
        </p:spPr>
        <p:txBody>
          <a:bodyPr>
            <a:normAutofit fontScale="92500" lnSpcReduction="10000"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Acreage </a:t>
            </a:r>
            <a:r>
              <a:rPr lang="en-US" sz="2800" dirty="0"/>
              <a:t>of </a:t>
            </a:r>
            <a:r>
              <a:rPr lang="en-US" sz="2800" dirty="0" smtClean="0"/>
              <a:t>Fields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Tiled Fields</a:t>
            </a:r>
            <a:endParaRPr lang="en-US" sz="2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Miles of Streams </a:t>
            </a:r>
            <a:r>
              <a:rPr lang="en-US" sz="2800" dirty="0"/>
              <a:t>and </a:t>
            </a:r>
            <a:r>
              <a:rPr lang="en-US" sz="2800" dirty="0" smtClean="0"/>
              <a:t>Ditches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/>
              <a:t> </a:t>
            </a:r>
            <a:r>
              <a:rPr lang="en-US" sz="2800" dirty="0" smtClean="0"/>
              <a:t> Livestock Numbers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/>
              <a:t> </a:t>
            </a:r>
            <a:r>
              <a:rPr lang="en-US" sz="2800" dirty="0" smtClean="0"/>
              <a:t> Crop Rotations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Crop Yields</a:t>
            </a:r>
            <a:endParaRPr lang="en-US" sz="2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Soil </a:t>
            </a:r>
            <a:r>
              <a:rPr lang="en-US" sz="2800" dirty="0"/>
              <a:t>Tests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P-Index Ratings </a:t>
            </a:r>
            <a:r>
              <a:rPr lang="en-US" sz="2800" dirty="0"/>
              <a:t>and </a:t>
            </a:r>
            <a:r>
              <a:rPr lang="en-US" sz="2800" dirty="0" smtClean="0"/>
              <a:t>Scores</a:t>
            </a:r>
            <a:endParaRPr lang="en-US" sz="2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  Manure Recommendations and Records</a:t>
            </a:r>
          </a:p>
          <a:p>
            <a:pPr marL="747713" lvl="1" indent="-428625">
              <a:buFont typeface="Wingdings" panose="05000000000000000000" pitchFamily="2" charset="2"/>
              <a:buChar char="Ø"/>
            </a:pPr>
            <a:r>
              <a:rPr lang="en-US" sz="2800" dirty="0" smtClean="0"/>
              <a:t>Relating High and Very High Phosphorus     Levels to Spreading Records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30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315200" cy="800806"/>
          </a:xfrm>
        </p:spPr>
        <p:txBody>
          <a:bodyPr>
            <a:normAutofit/>
          </a:bodyPr>
          <a:lstStyle/>
          <a:p>
            <a:r>
              <a:rPr lang="en-US" sz="3400" dirty="0" smtClean="0"/>
              <a:t>Representation of Agricultural Lands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34783"/>
            <a:ext cx="7234237" cy="524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43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74703"/>
            <a:ext cx="7620000" cy="925497"/>
          </a:xfrm>
        </p:spPr>
        <p:txBody>
          <a:bodyPr>
            <a:noAutofit/>
          </a:bodyPr>
          <a:lstStyle/>
          <a:p>
            <a:r>
              <a:rPr lang="en-US" sz="3400" dirty="0" smtClean="0"/>
              <a:t>Percentage of Agricultural Land Related to  Farm Size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582" y="1634514"/>
            <a:ext cx="6700837" cy="485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60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793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Identifiable Tiled Agricultural Fields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588" y="1295400"/>
            <a:ext cx="5989572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18573" r="8384" b="9018"/>
          <a:stretch/>
        </p:blipFill>
        <p:spPr>
          <a:xfrm>
            <a:off x="304800" y="1143000"/>
            <a:ext cx="2406673" cy="2743200"/>
          </a:xfr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t="18851" r="8945" b="6667"/>
          <a:stretch/>
        </p:blipFill>
        <p:spPr>
          <a:xfrm>
            <a:off x="304800" y="3962400"/>
            <a:ext cx="2438400" cy="2811535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962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001000" cy="717612"/>
          </a:xfrm>
        </p:spPr>
        <p:txBody>
          <a:bodyPr/>
          <a:lstStyle/>
          <a:p>
            <a:r>
              <a:rPr lang="en-US" dirty="0" smtClean="0"/>
              <a:t>Waterway Conveyances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Add Map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3276600" cy="4240306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8" r="21909"/>
          <a:stretch/>
        </p:blipFill>
        <p:spPr bwMode="auto">
          <a:xfrm>
            <a:off x="6248400" y="1066800"/>
            <a:ext cx="2057400" cy="26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r="17481"/>
          <a:stretch/>
        </p:blipFill>
        <p:spPr bwMode="auto">
          <a:xfrm>
            <a:off x="3657600" y="1066800"/>
            <a:ext cx="2474379" cy="26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8" r="17820"/>
          <a:stretch/>
        </p:blipFill>
        <p:spPr bwMode="auto">
          <a:xfrm>
            <a:off x="3653244" y="3810000"/>
            <a:ext cx="2474379" cy="2535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3" r="11573"/>
          <a:stretch/>
        </p:blipFill>
        <p:spPr bwMode="auto">
          <a:xfrm>
            <a:off x="6233526" y="3810000"/>
            <a:ext cx="2798646" cy="243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5" t="62660" r="19478"/>
          <a:stretch/>
        </p:blipFill>
        <p:spPr bwMode="auto">
          <a:xfrm>
            <a:off x="389709" y="5410200"/>
            <a:ext cx="3115491" cy="12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62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793812"/>
          </a:xfrm>
        </p:spPr>
        <p:txBody>
          <a:bodyPr>
            <a:normAutofit/>
          </a:bodyPr>
          <a:lstStyle/>
          <a:p>
            <a:r>
              <a:rPr lang="en-US" dirty="0" smtClean="0"/>
              <a:t>Comparing 1990 to 2014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14400" y="5334000"/>
            <a:ext cx="7315200" cy="97536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1400" i="1" dirty="0" smtClean="0"/>
              <a:t>Meals, D.M. 1992. Relating Land Use and Water Quality in the St. Albans Bay Watershed, Vermont. Pages 131 to 143 in 10-years of Controlling Agricultural Nonpoint Source Pollution Source: The RCWP Experience, National RCWP Symposium in Orlando, Florida. </a:t>
            </a:r>
            <a:endParaRPr lang="en-US" sz="14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30" y="1676400"/>
            <a:ext cx="8792897" cy="316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355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12837</TotalTime>
  <Words>689</Words>
  <Application>Microsoft Office PowerPoint</Application>
  <PresentationFormat>On-screen Show (4:3)</PresentationFormat>
  <Paragraphs>114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Franklin Gothic Demi</vt:lpstr>
      <vt:lpstr>Palatino Linotype</vt:lpstr>
      <vt:lpstr>Wingdings</vt:lpstr>
      <vt:lpstr>Perspective</vt:lpstr>
      <vt:lpstr>Cropland Inventory</vt:lpstr>
      <vt:lpstr>Study Area</vt:lpstr>
      <vt:lpstr>Why?</vt:lpstr>
      <vt:lpstr>What Data was Collected?</vt:lpstr>
      <vt:lpstr>Representation of Agricultural Lands</vt:lpstr>
      <vt:lpstr>Percentage of Agricultural Land Related to  Farm Size</vt:lpstr>
      <vt:lpstr>Identifiable Tiled Agricultural Fields</vt:lpstr>
      <vt:lpstr>Waterway Conveyances</vt:lpstr>
      <vt:lpstr>Comparing 1990 to 2014</vt:lpstr>
      <vt:lpstr>Contents of  Nutrient Management Plans (NMPs)</vt:lpstr>
      <vt:lpstr>Fields Inventoried</vt:lpstr>
      <vt:lpstr>Crop Rotations</vt:lpstr>
      <vt:lpstr>Rotations Being Followed?</vt:lpstr>
      <vt:lpstr>Crop Yields</vt:lpstr>
      <vt:lpstr>Soil Test Completion</vt:lpstr>
      <vt:lpstr>Phosphorus Levels in Soil Tests</vt:lpstr>
      <vt:lpstr>Soil Test Statistics (n = 288)</vt:lpstr>
      <vt:lpstr>P Index Levels</vt:lpstr>
      <vt:lpstr>High and Very High Phosphorus Levels Verse P-Index</vt:lpstr>
      <vt:lpstr>Manure Samples (n = 13)</vt:lpstr>
      <vt:lpstr>Manure Records Kept in 2014?</vt:lpstr>
      <vt:lpstr>Manure Spreading on Fields</vt:lpstr>
      <vt:lpstr>Manure Spreading Season</vt:lpstr>
      <vt:lpstr>Do Actual Manure Application Rates Match Recommended Manure Application Rates?</vt:lpstr>
      <vt:lpstr>Hay verse Corn Silage Applications</vt:lpstr>
      <vt:lpstr>Type of Rotation Having High or Excessive Phosphorus Levels</vt:lpstr>
      <vt:lpstr>High or Excessive Phosphorus Levels Related to Manure Spreading</vt:lpstr>
      <vt:lpstr>High or Excessive Phosphorus Levels Related to Manure Spreading Seasons</vt:lpstr>
      <vt:lpstr>Payments Connected to NMPs</vt:lpstr>
      <vt:lpstr>What can YOU do to help reduce phosphorus on YOUR farm fields?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Cropland Inventory</dc:title>
  <dc:creator>Burke, Maria</dc:creator>
  <cp:lastModifiedBy>Julie Moore</cp:lastModifiedBy>
  <cp:revision>100</cp:revision>
  <cp:lastPrinted>2015-09-18T19:32:57Z</cp:lastPrinted>
  <dcterms:created xsi:type="dcterms:W3CDTF">2015-08-21T13:40:47Z</dcterms:created>
  <dcterms:modified xsi:type="dcterms:W3CDTF">2015-09-29T21:25:52Z</dcterms:modified>
</cp:coreProperties>
</file>